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3" r:id="rId3"/>
    <p:sldId id="264" r:id="rId4"/>
    <p:sldId id="265" r:id="rId5"/>
    <p:sldId id="258" r:id="rId6"/>
    <p:sldId id="261" r:id="rId7"/>
    <p:sldId id="259" r:id="rId8"/>
    <p:sldId id="257" r:id="rId9"/>
    <p:sldId id="260"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6600"/>
    <a:srgbClr val="FF9966"/>
    <a:srgbClr val="0066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A31710-6CE9-453A-B71E-28E3AA2078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14742D-865B-4B89-ABC7-9F7A1C2DD7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7A77FE-4350-4772-9A6B-6594CF6E4B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6AF0A7-83A2-4C8A-B4D4-AD66C01569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EFE1A0-BAB3-4C47-A6E9-878EF73826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AABD4E-C91D-4586-B330-1CAF06CBD1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5139918-CC17-4E42-BE03-DE5EEFEA9ED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59E433-B406-4F08-ABBD-E66B213798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832469-85D1-4346-9BE7-A6B39FA4417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A8F5BD-1596-466A-8CA1-531B952FFB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744C7B-0083-4CEF-AB64-F80A2FB9E5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4A85136-7B64-4C87-92DE-6817265177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hinhnen"/>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51" name="WordArt 5"/>
          <p:cNvSpPr>
            <a:spLocks noChangeArrowheads="1" noChangeShapeType="1" noTextEdit="1"/>
          </p:cNvSpPr>
          <p:nvPr/>
        </p:nvSpPr>
        <p:spPr bwMode="auto">
          <a:xfrm>
            <a:off x="1524000" y="2895600"/>
            <a:ext cx="6096000" cy="1219200"/>
          </a:xfrm>
          <a:prstGeom prst="rect">
            <a:avLst/>
          </a:prstGeom>
        </p:spPr>
        <p:txBody>
          <a:bodyPr wrap="none" fromWordArt="1">
            <a:prstTxWarp prst="textDeflate">
              <a:avLst>
                <a:gd name="adj" fmla="val 26227"/>
              </a:avLst>
            </a:prstTxWarp>
          </a:bodyPr>
          <a:lstStyle/>
          <a:p>
            <a:pPr algn="ctr"/>
            <a:r>
              <a:rPr lang="en-US" sz="3600" kern="10">
                <a:ln w="9525">
                  <a:solidFill>
                    <a:srgbClr val="000000"/>
                  </a:solidFill>
                  <a:round/>
                  <a:headEnd/>
                  <a:tailEnd/>
                </a:ln>
                <a:solidFill>
                  <a:srgbClr val="0066FF"/>
                </a:solidFill>
                <a:latin typeface="Arial"/>
                <a:cs typeface="Arial"/>
              </a:rPr>
              <a:t>TẬP LÀM VĂN LỚP 4</a:t>
            </a:r>
          </a:p>
        </p:txBody>
      </p:sp>
      <p:sp>
        <p:nvSpPr>
          <p:cNvPr id="2052" name="Text Box 10"/>
          <p:cNvSpPr txBox="1">
            <a:spLocks noChangeArrowheads="1"/>
          </p:cNvSpPr>
          <p:nvPr/>
        </p:nvSpPr>
        <p:spPr bwMode="auto">
          <a:xfrm>
            <a:off x="990600" y="4114800"/>
            <a:ext cx="7467600" cy="579438"/>
          </a:xfrm>
          <a:prstGeom prst="rect">
            <a:avLst/>
          </a:prstGeom>
          <a:noFill/>
          <a:ln w="9525">
            <a:noFill/>
            <a:miter lim="800000"/>
            <a:headEnd/>
            <a:tailEnd/>
          </a:ln>
        </p:spPr>
        <p:txBody>
          <a:bodyPr>
            <a:spAutoFit/>
          </a:bodyPr>
          <a:lstStyle/>
          <a:p>
            <a:pPr>
              <a:spcBef>
                <a:spcPct val="50000"/>
              </a:spcBef>
            </a:pPr>
            <a:r>
              <a:rPr lang="en-US" sz="3200"/>
              <a:t>Bài:   Luyện tập giới thiệu địa phương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11267" name="Text Box 5"/>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12294" name="Text Box 6"/>
          <p:cNvSpPr txBox="1">
            <a:spLocks noChangeArrowheads="1"/>
          </p:cNvSpPr>
          <p:nvPr/>
        </p:nvSpPr>
        <p:spPr bwMode="auto">
          <a:xfrm>
            <a:off x="533400" y="1524000"/>
            <a:ext cx="8001000" cy="946150"/>
          </a:xfrm>
          <a:prstGeom prst="rect">
            <a:avLst/>
          </a:prstGeom>
          <a:noFill/>
          <a:ln w="9525">
            <a:noFill/>
            <a:miter lim="800000"/>
            <a:headEnd/>
            <a:tailEnd/>
          </a:ln>
        </p:spPr>
        <p:txBody>
          <a:bodyPr>
            <a:spAutoFit/>
          </a:bodyPr>
          <a:lstStyle/>
          <a:p>
            <a:pPr>
              <a:spcBef>
                <a:spcPct val="50000"/>
              </a:spcBef>
            </a:pPr>
            <a:r>
              <a:rPr lang="en-US" sz="2800">
                <a:solidFill>
                  <a:srgbClr val="0066FF"/>
                </a:solidFill>
              </a:rPr>
              <a:t>b. Tự so sánh ở địa phương mình có những trò chơi, lễ hội như trên không ?</a:t>
            </a:r>
          </a:p>
        </p:txBody>
      </p:sp>
      <p:sp>
        <p:nvSpPr>
          <p:cNvPr id="12295" name="Text Box 7"/>
          <p:cNvSpPr txBox="1">
            <a:spLocks noChangeArrowheads="1"/>
          </p:cNvSpPr>
          <p:nvPr/>
        </p:nvSpPr>
        <p:spPr bwMode="auto">
          <a:xfrm>
            <a:off x="533400" y="2514600"/>
            <a:ext cx="8229600" cy="946150"/>
          </a:xfrm>
          <a:prstGeom prst="rect">
            <a:avLst/>
          </a:prstGeom>
          <a:noFill/>
          <a:ln w="9525">
            <a:noFill/>
            <a:miter lim="800000"/>
            <a:headEnd/>
            <a:tailEnd/>
          </a:ln>
        </p:spPr>
        <p:txBody>
          <a:bodyPr>
            <a:spAutoFit/>
          </a:bodyPr>
          <a:lstStyle/>
          <a:p>
            <a:pPr>
              <a:spcBef>
                <a:spcPct val="50000"/>
              </a:spcBef>
            </a:pPr>
            <a:r>
              <a:rPr lang="en-US" sz="2800">
                <a:solidFill>
                  <a:srgbClr val="FF6600"/>
                </a:solidFill>
              </a:rPr>
              <a:t>c. Giới thiệu một trò chơi hoặc một lễ hội ở vùng quê hương em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wipe(up)">
                                      <p:cBhvr>
                                        <p:cTn id="7" dur="2000"/>
                                        <p:tgtEl>
                                          <p:spTgt spid="122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wipe(up)">
                                      <p:cBhvr>
                                        <p:cTn id="12" dur="20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9221" name="Text Box 5"/>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9222" name="Text Box 6"/>
          <p:cNvSpPr txBox="1">
            <a:spLocks noChangeArrowheads="1"/>
          </p:cNvSpPr>
          <p:nvPr/>
        </p:nvSpPr>
        <p:spPr bwMode="auto">
          <a:xfrm>
            <a:off x="304800" y="1260475"/>
            <a:ext cx="8534400" cy="1384300"/>
          </a:xfrm>
          <a:prstGeom prst="rect">
            <a:avLst/>
          </a:prstGeom>
          <a:noFill/>
          <a:ln w="9525">
            <a:noFill/>
            <a:miter lim="800000"/>
            <a:headEnd/>
            <a:tailEnd/>
          </a:ln>
        </p:spPr>
        <p:txBody>
          <a:bodyPr>
            <a:spAutoFit/>
          </a:bodyPr>
          <a:lstStyle/>
          <a:p>
            <a:pPr algn="just">
              <a:spcBef>
                <a:spcPct val="50000"/>
              </a:spcBef>
            </a:pPr>
            <a:r>
              <a:rPr lang="en-US" sz="2400">
                <a:solidFill>
                  <a:srgbClr val="0066FF"/>
                </a:solidFill>
              </a:rPr>
              <a:t>Bài 1: </a:t>
            </a:r>
          </a:p>
          <a:p>
            <a:pPr algn="just">
              <a:spcBef>
                <a:spcPct val="50000"/>
              </a:spcBef>
            </a:pPr>
            <a:r>
              <a:rPr lang="en-US" sz="2400">
                <a:solidFill>
                  <a:srgbClr val="0066FF"/>
                </a:solidFill>
              </a:rPr>
              <a:t>  a. Đọc lại bài Kéo co và cho biết bài ấy giới thiệu trò chơi của những địa phương nào ?</a:t>
            </a:r>
          </a:p>
        </p:txBody>
      </p:sp>
      <p:sp>
        <p:nvSpPr>
          <p:cNvPr id="9223" name="Text Box 7"/>
          <p:cNvSpPr txBox="1">
            <a:spLocks noChangeArrowheads="1"/>
          </p:cNvSpPr>
          <p:nvPr/>
        </p:nvSpPr>
        <p:spPr bwMode="auto">
          <a:xfrm>
            <a:off x="381000" y="2662238"/>
            <a:ext cx="8382000" cy="1200150"/>
          </a:xfrm>
          <a:prstGeom prst="rect">
            <a:avLst/>
          </a:prstGeom>
          <a:noFill/>
          <a:ln w="9525">
            <a:noFill/>
            <a:miter lim="800000"/>
            <a:headEnd/>
            <a:tailEnd/>
          </a:ln>
        </p:spPr>
        <p:txBody>
          <a:bodyPr>
            <a:spAutoFit/>
          </a:bodyPr>
          <a:lstStyle/>
          <a:p>
            <a:pPr algn="just">
              <a:spcBef>
                <a:spcPct val="50000"/>
              </a:spcBef>
            </a:pPr>
            <a:r>
              <a:rPr lang="en-US" sz="2400">
                <a:solidFill>
                  <a:srgbClr val="FF6600"/>
                </a:solidFill>
              </a:rPr>
              <a:t>- Bài văn giới thiệu trò chơi kéo co của làng Hữu Trấp, huyện Quế Võ, tỉnh Bắc Ninh và làng Tích Sơn, thị xã Vĩnh Yên, tỉnh Vĩnh Phúc.</a:t>
            </a:r>
          </a:p>
        </p:txBody>
      </p:sp>
      <p:sp>
        <p:nvSpPr>
          <p:cNvPr id="9225" name="Text Box 9"/>
          <p:cNvSpPr txBox="1">
            <a:spLocks noChangeArrowheads="1"/>
          </p:cNvSpPr>
          <p:nvPr/>
        </p:nvSpPr>
        <p:spPr bwMode="auto">
          <a:xfrm>
            <a:off x="457200" y="3851275"/>
            <a:ext cx="7543800" cy="457200"/>
          </a:xfrm>
          <a:prstGeom prst="rect">
            <a:avLst/>
          </a:prstGeom>
          <a:noFill/>
          <a:ln w="9525">
            <a:noFill/>
            <a:miter lim="800000"/>
            <a:headEnd/>
            <a:tailEnd/>
          </a:ln>
        </p:spPr>
        <p:txBody>
          <a:bodyPr>
            <a:spAutoFit/>
          </a:bodyPr>
          <a:lstStyle/>
          <a:p>
            <a:pPr>
              <a:spcBef>
                <a:spcPct val="50000"/>
              </a:spcBef>
            </a:pPr>
            <a:r>
              <a:rPr lang="en-US" sz="2400">
                <a:solidFill>
                  <a:srgbClr val="0066FF"/>
                </a:solidFill>
              </a:rPr>
              <a:t>b. Thuật lại các trò chơi đã được giới thiệu</a:t>
            </a:r>
          </a:p>
        </p:txBody>
      </p:sp>
      <p:sp>
        <p:nvSpPr>
          <p:cNvPr id="9226" name="Text Box 10"/>
          <p:cNvSpPr txBox="1">
            <a:spLocks noChangeArrowheads="1"/>
          </p:cNvSpPr>
          <p:nvPr/>
        </p:nvSpPr>
        <p:spPr bwMode="auto">
          <a:xfrm>
            <a:off x="533400" y="4270375"/>
            <a:ext cx="8153400" cy="2308225"/>
          </a:xfrm>
          <a:prstGeom prst="rect">
            <a:avLst/>
          </a:prstGeom>
          <a:noFill/>
          <a:ln w="9525">
            <a:noFill/>
            <a:miter lim="800000"/>
            <a:headEnd/>
            <a:tailEnd/>
          </a:ln>
        </p:spPr>
        <p:txBody>
          <a:bodyPr>
            <a:spAutoFit/>
          </a:bodyPr>
          <a:lstStyle/>
          <a:p>
            <a:pPr algn="just">
              <a:spcBef>
                <a:spcPct val="50000"/>
              </a:spcBef>
            </a:pPr>
            <a:r>
              <a:rPr lang="en-US" sz="2400">
                <a:solidFill>
                  <a:srgbClr val="FF6600"/>
                </a:solidFill>
              </a:rPr>
              <a:t>Hội làng Hữu Trấp thường tổ chức thi kéo co giữa một bên là phái nam và một bên là phái nữ. Có nam bên nam thắng, cũng có năm bên nữ thắng. Lạ hơn nữa là tục kéo co ở làng Tích Sơn. Đó là cuộc thi giữa trai tráng hai giáp trong làng nhưng số người tham gia của mỗi bên rất thoải mái, hoàn toàn không hạn chế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strips(downRight)">
                                      <p:cBhvr>
                                        <p:cTn id="7" dur="2000"/>
                                        <p:tgtEl>
                                          <p:spTgt spid="9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wipe(up)">
                                      <p:cBhvr>
                                        <p:cTn id="12" dur="2000"/>
                                        <p:tgtEl>
                                          <p:spTgt spid="92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223"/>
                                        </p:tgtEl>
                                        <p:attrNameLst>
                                          <p:attrName>style.visibility</p:attrName>
                                        </p:attrNameLst>
                                      </p:cBhvr>
                                      <p:to>
                                        <p:strVal val="visible"/>
                                      </p:to>
                                    </p:set>
                                    <p:animEffect transition="in" filter="wipe(up)">
                                      <p:cBhvr>
                                        <p:cTn id="17" dur="2000"/>
                                        <p:tgtEl>
                                          <p:spTgt spid="92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225"/>
                                        </p:tgtEl>
                                        <p:attrNameLst>
                                          <p:attrName>style.visibility</p:attrName>
                                        </p:attrNameLst>
                                      </p:cBhvr>
                                      <p:to>
                                        <p:strVal val="visible"/>
                                      </p:to>
                                    </p:set>
                                    <p:animEffect transition="in" filter="wipe(up)">
                                      <p:cBhvr>
                                        <p:cTn id="22" dur="2000"/>
                                        <p:tgtEl>
                                          <p:spTgt spid="92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226"/>
                                        </p:tgtEl>
                                        <p:attrNameLst>
                                          <p:attrName>style.visibility</p:attrName>
                                        </p:attrNameLst>
                                      </p:cBhvr>
                                      <p:to>
                                        <p:strVal val="visible"/>
                                      </p:to>
                                    </p:set>
                                    <p:animEffect transition="in" filter="wipe(up)">
                                      <p:cBhvr>
                                        <p:cTn id="27" dur="20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P spid="9223" grpId="0"/>
      <p:bldP spid="9225" grpId="0"/>
      <p:bldP spid="92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4099" name="Text Box 5"/>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10246" name="Text Box 6"/>
          <p:cNvSpPr txBox="1">
            <a:spLocks noChangeArrowheads="1"/>
          </p:cNvSpPr>
          <p:nvPr/>
        </p:nvSpPr>
        <p:spPr bwMode="auto">
          <a:xfrm>
            <a:off x="609600" y="1447800"/>
            <a:ext cx="7696200" cy="1800225"/>
          </a:xfrm>
          <a:prstGeom prst="rect">
            <a:avLst/>
          </a:prstGeom>
          <a:noFill/>
          <a:ln w="9525">
            <a:noFill/>
            <a:miter lim="800000"/>
            <a:headEnd/>
            <a:tailEnd/>
          </a:ln>
        </p:spPr>
        <p:txBody>
          <a:bodyPr>
            <a:spAutoFit/>
          </a:bodyPr>
          <a:lstStyle/>
          <a:p>
            <a:pPr algn="just">
              <a:spcBef>
                <a:spcPct val="50000"/>
              </a:spcBef>
            </a:pPr>
            <a:r>
              <a:rPr lang="en-US" sz="2800">
                <a:solidFill>
                  <a:srgbClr val="0066FF"/>
                </a:solidFill>
              </a:rPr>
              <a:t>Bài 2: Hãy giới thiệu một trò chơi hoặc một lễ hội ở quê em. (Chú ý : Trong phần mở bài, cần giới thiệu quê em ở đâu, có trò chơi hoặc lễ hội gì thú vị.)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wipe(up)">
                                      <p:cBhvr>
                                        <p:cTn id="7" dur="20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5123" name="Text Box 5"/>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11270" name="Text Box 6"/>
          <p:cNvSpPr txBox="1">
            <a:spLocks noChangeArrowheads="1"/>
          </p:cNvSpPr>
          <p:nvPr/>
        </p:nvSpPr>
        <p:spPr bwMode="auto">
          <a:xfrm>
            <a:off x="685800" y="1371600"/>
            <a:ext cx="7772400" cy="946150"/>
          </a:xfrm>
          <a:prstGeom prst="rect">
            <a:avLst/>
          </a:prstGeom>
          <a:noFill/>
          <a:ln w="9525">
            <a:noFill/>
            <a:miter lim="800000"/>
            <a:headEnd/>
            <a:tailEnd/>
          </a:ln>
        </p:spPr>
        <p:txBody>
          <a:bodyPr>
            <a:spAutoFit/>
          </a:bodyPr>
          <a:lstStyle/>
          <a:p>
            <a:pPr>
              <a:spcBef>
                <a:spcPct val="50000"/>
              </a:spcBef>
            </a:pPr>
            <a:r>
              <a:rPr lang="en-US" sz="2800"/>
              <a:t>a. Quan sát tranh minh họa và và nói tên những trò chơi, lễ hội được vẽ trong tranh.</a:t>
            </a:r>
          </a:p>
        </p:txBody>
      </p:sp>
      <p:pic>
        <p:nvPicPr>
          <p:cNvPr id="11272" name="Picture 8"/>
          <p:cNvPicPr>
            <a:picLocks noChangeAspect="1" noChangeArrowheads="1"/>
          </p:cNvPicPr>
          <p:nvPr/>
        </p:nvPicPr>
        <p:blipFill>
          <a:blip r:embed="rId2"/>
          <a:srcRect/>
          <a:stretch>
            <a:fillRect/>
          </a:stretch>
        </p:blipFill>
        <p:spPr bwMode="auto">
          <a:xfrm>
            <a:off x="1981200" y="2743200"/>
            <a:ext cx="4800600" cy="3048000"/>
          </a:xfrm>
          <a:prstGeom prst="rect">
            <a:avLst/>
          </a:prstGeom>
          <a:noFill/>
          <a:ln w="9525">
            <a:noFill/>
            <a:miter lim="800000"/>
            <a:headEnd/>
            <a:tailEnd/>
          </a:ln>
        </p:spPr>
      </p:pic>
      <p:sp>
        <p:nvSpPr>
          <p:cNvPr id="11273" name="Text Box 9"/>
          <p:cNvSpPr txBox="1">
            <a:spLocks noChangeArrowheads="1"/>
          </p:cNvSpPr>
          <p:nvPr/>
        </p:nvSpPr>
        <p:spPr bwMode="auto">
          <a:xfrm>
            <a:off x="2362200" y="6019800"/>
            <a:ext cx="4419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Trò chơi : thả chim bồ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slide(fromRight)">
                                      <p:cBhvr>
                                        <p:cTn id="7" dur="2000"/>
                                        <p:tgtEl>
                                          <p:spTgt spid="112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wedge">
                                      <p:cBhvr>
                                        <p:cTn id="12" dur="2000"/>
                                        <p:tgtEl>
                                          <p:spTgt spid="112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273"/>
                                        </p:tgtEl>
                                        <p:attrNameLst>
                                          <p:attrName>style.visibility</p:attrName>
                                        </p:attrNameLst>
                                      </p:cBhvr>
                                      <p:to>
                                        <p:strVal val="visible"/>
                                      </p:to>
                                    </p:set>
                                    <p:animEffect transition="in" filter="wipe(up)">
                                      <p:cBhvr>
                                        <p:cTn id="17" dur="5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p:bldP spid="112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a:srcRect/>
          <a:stretch>
            <a:fillRect/>
          </a:stretch>
        </p:blipFill>
        <p:spPr bwMode="auto">
          <a:xfrm>
            <a:off x="1981200" y="2590800"/>
            <a:ext cx="4800600" cy="3276600"/>
          </a:xfrm>
          <a:prstGeom prst="rect">
            <a:avLst/>
          </a:prstGeom>
          <a:noFill/>
          <a:ln w="9525">
            <a:noFill/>
            <a:miter lim="800000"/>
            <a:headEnd/>
            <a:tailEnd/>
          </a:ln>
        </p:spPr>
      </p:pic>
      <p:sp>
        <p:nvSpPr>
          <p:cNvPr id="6147" name="Text Box 5"/>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6148" name="Text Box 6"/>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6149" name="Text Box 7"/>
          <p:cNvSpPr txBox="1">
            <a:spLocks noChangeArrowheads="1"/>
          </p:cNvSpPr>
          <p:nvPr/>
        </p:nvSpPr>
        <p:spPr bwMode="auto">
          <a:xfrm>
            <a:off x="685800" y="1371600"/>
            <a:ext cx="7772400" cy="946150"/>
          </a:xfrm>
          <a:prstGeom prst="rect">
            <a:avLst/>
          </a:prstGeom>
          <a:noFill/>
          <a:ln w="9525">
            <a:noFill/>
            <a:miter lim="800000"/>
            <a:headEnd/>
            <a:tailEnd/>
          </a:ln>
        </p:spPr>
        <p:txBody>
          <a:bodyPr>
            <a:spAutoFit/>
          </a:bodyPr>
          <a:lstStyle/>
          <a:p>
            <a:pPr>
              <a:spcBef>
                <a:spcPct val="50000"/>
              </a:spcBef>
            </a:pPr>
            <a:r>
              <a:rPr lang="en-US" sz="2800"/>
              <a:t>a. Quan sát tranh minh họa và và nói tên những trò chơi, lễ hội được vẽ trong tranh.</a:t>
            </a:r>
          </a:p>
        </p:txBody>
      </p:sp>
      <p:sp>
        <p:nvSpPr>
          <p:cNvPr id="4104" name="Text Box 8"/>
          <p:cNvSpPr txBox="1">
            <a:spLocks noChangeArrowheads="1"/>
          </p:cNvSpPr>
          <p:nvPr/>
        </p:nvSpPr>
        <p:spPr bwMode="auto">
          <a:xfrm>
            <a:off x="3200400" y="6019800"/>
            <a:ext cx="4419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Trò chơi : đu bay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edge">
                                      <p:cBhvr>
                                        <p:cTn id="7" dur="2000"/>
                                        <p:tgtEl>
                                          <p:spTgt spid="4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104"/>
                                        </p:tgtEl>
                                        <p:attrNameLst>
                                          <p:attrName>style.visibility</p:attrName>
                                        </p:attrNameLst>
                                      </p:cBhvr>
                                      <p:to>
                                        <p:strVal val="visible"/>
                                      </p:to>
                                    </p:set>
                                    <p:animEffect transition="in" filter="wipe(up)">
                                      <p:cBhvr>
                                        <p:cTn id="12"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a:srcRect/>
          <a:stretch>
            <a:fillRect/>
          </a:stretch>
        </p:blipFill>
        <p:spPr bwMode="auto">
          <a:xfrm>
            <a:off x="1981200" y="2590800"/>
            <a:ext cx="4876800" cy="3276600"/>
          </a:xfrm>
          <a:prstGeom prst="rect">
            <a:avLst/>
          </a:prstGeom>
          <a:noFill/>
          <a:ln w="9525">
            <a:noFill/>
            <a:miter lim="800000"/>
            <a:headEnd/>
            <a:tailEnd/>
          </a:ln>
        </p:spPr>
      </p:pic>
      <p:sp>
        <p:nvSpPr>
          <p:cNvPr id="7171" name="Text Box 5"/>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2" name="Text Box 6"/>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7173" name="Text Box 7"/>
          <p:cNvSpPr txBox="1">
            <a:spLocks noChangeArrowheads="1"/>
          </p:cNvSpPr>
          <p:nvPr/>
        </p:nvSpPr>
        <p:spPr bwMode="auto">
          <a:xfrm>
            <a:off x="685800" y="1371600"/>
            <a:ext cx="7772400" cy="946150"/>
          </a:xfrm>
          <a:prstGeom prst="rect">
            <a:avLst/>
          </a:prstGeom>
          <a:noFill/>
          <a:ln w="9525">
            <a:noFill/>
            <a:miter lim="800000"/>
            <a:headEnd/>
            <a:tailEnd/>
          </a:ln>
        </p:spPr>
        <p:txBody>
          <a:bodyPr>
            <a:spAutoFit/>
          </a:bodyPr>
          <a:lstStyle/>
          <a:p>
            <a:pPr>
              <a:spcBef>
                <a:spcPct val="50000"/>
              </a:spcBef>
            </a:pPr>
            <a:r>
              <a:rPr lang="en-US" sz="2800"/>
              <a:t>a. Quan sát tranh minh họa và và nói tên những trò chơi, lễ hội được vẽ trong tranh.</a:t>
            </a:r>
          </a:p>
        </p:txBody>
      </p:sp>
      <p:sp>
        <p:nvSpPr>
          <p:cNvPr id="7176" name="Text Box 8"/>
          <p:cNvSpPr txBox="1">
            <a:spLocks noChangeArrowheads="1"/>
          </p:cNvSpPr>
          <p:nvPr/>
        </p:nvSpPr>
        <p:spPr bwMode="auto">
          <a:xfrm>
            <a:off x="2895600" y="6019800"/>
            <a:ext cx="4419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   Hội cồng chiêng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edge">
                                      <p:cBhvr>
                                        <p:cTn id="7" dur="20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6"/>
                                        </p:tgtEl>
                                        <p:attrNameLst>
                                          <p:attrName>style.visibility</p:attrName>
                                        </p:attrNameLst>
                                      </p:cBhvr>
                                      <p:to>
                                        <p:strVal val="visible"/>
                                      </p:to>
                                    </p:set>
                                    <p:animEffect transition="in" filter="wipe(up)">
                                      <p:cBhvr>
                                        <p:cTn id="12" dur="20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srcRect/>
          <a:stretch>
            <a:fillRect/>
          </a:stretch>
        </p:blipFill>
        <p:spPr bwMode="auto">
          <a:xfrm>
            <a:off x="1981200" y="2590800"/>
            <a:ext cx="5181600" cy="3200400"/>
          </a:xfrm>
          <a:prstGeom prst="rect">
            <a:avLst/>
          </a:prstGeom>
          <a:noFill/>
          <a:ln w="9525">
            <a:noFill/>
            <a:miter lim="800000"/>
            <a:headEnd/>
            <a:tailEnd/>
          </a:ln>
        </p:spPr>
      </p:pic>
      <p:sp>
        <p:nvSpPr>
          <p:cNvPr id="8195" name="Text Box 5"/>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8196" name="Text Box 6"/>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8197" name="Text Box 7"/>
          <p:cNvSpPr txBox="1">
            <a:spLocks noChangeArrowheads="1"/>
          </p:cNvSpPr>
          <p:nvPr/>
        </p:nvSpPr>
        <p:spPr bwMode="auto">
          <a:xfrm>
            <a:off x="685800" y="1371600"/>
            <a:ext cx="7772400" cy="946150"/>
          </a:xfrm>
          <a:prstGeom prst="rect">
            <a:avLst/>
          </a:prstGeom>
          <a:noFill/>
          <a:ln w="9525">
            <a:noFill/>
            <a:miter lim="800000"/>
            <a:headEnd/>
            <a:tailEnd/>
          </a:ln>
        </p:spPr>
        <p:txBody>
          <a:bodyPr>
            <a:spAutoFit/>
          </a:bodyPr>
          <a:lstStyle/>
          <a:p>
            <a:pPr>
              <a:spcBef>
                <a:spcPct val="50000"/>
              </a:spcBef>
            </a:pPr>
            <a:r>
              <a:rPr lang="en-US" sz="2800"/>
              <a:t>a. Quan sát tranh minh họa và và nói tên những trò chơi, lễ hội được vẽ trong tranh.</a:t>
            </a:r>
          </a:p>
        </p:txBody>
      </p:sp>
      <p:sp>
        <p:nvSpPr>
          <p:cNvPr id="5128" name="Text Box 8"/>
          <p:cNvSpPr txBox="1">
            <a:spLocks noChangeArrowheads="1"/>
          </p:cNvSpPr>
          <p:nvPr/>
        </p:nvSpPr>
        <p:spPr bwMode="auto">
          <a:xfrm>
            <a:off x="3124200" y="6019800"/>
            <a:ext cx="4419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   Hội hát quan họ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edge">
                                      <p:cBhvr>
                                        <p:cTn id="7" dur="20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wipe(up)">
                                      <p:cBhvr>
                                        <p:cTn id="12"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srcRect/>
          <a:stretch>
            <a:fillRect/>
          </a:stretch>
        </p:blipFill>
        <p:spPr bwMode="auto">
          <a:xfrm>
            <a:off x="2133600" y="2286000"/>
            <a:ext cx="4876800" cy="3733800"/>
          </a:xfrm>
          <a:prstGeom prst="rect">
            <a:avLst/>
          </a:prstGeom>
          <a:noFill/>
          <a:ln w="9525">
            <a:noFill/>
            <a:miter lim="800000"/>
            <a:headEnd/>
            <a:tailEnd/>
          </a:ln>
        </p:spPr>
      </p:pic>
      <p:sp>
        <p:nvSpPr>
          <p:cNvPr id="9219" name="Text Box 5"/>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9220" name="Text Box 6"/>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9221" name="Text Box 7"/>
          <p:cNvSpPr txBox="1">
            <a:spLocks noChangeArrowheads="1"/>
          </p:cNvSpPr>
          <p:nvPr/>
        </p:nvSpPr>
        <p:spPr bwMode="auto">
          <a:xfrm>
            <a:off x="685800" y="1219200"/>
            <a:ext cx="7772400" cy="946150"/>
          </a:xfrm>
          <a:prstGeom prst="rect">
            <a:avLst/>
          </a:prstGeom>
          <a:noFill/>
          <a:ln w="9525">
            <a:noFill/>
            <a:miter lim="800000"/>
            <a:headEnd/>
            <a:tailEnd/>
          </a:ln>
        </p:spPr>
        <p:txBody>
          <a:bodyPr>
            <a:spAutoFit/>
          </a:bodyPr>
          <a:lstStyle/>
          <a:p>
            <a:pPr>
              <a:spcBef>
                <a:spcPct val="50000"/>
              </a:spcBef>
            </a:pPr>
            <a:r>
              <a:rPr lang="en-US" sz="2800"/>
              <a:t>a. Quan sát tranh minh họa và và nói tên những trò chơi, lễ hội được vẽ trong tranh.</a:t>
            </a:r>
          </a:p>
        </p:txBody>
      </p:sp>
      <p:sp>
        <p:nvSpPr>
          <p:cNvPr id="3080" name="Text Box 8"/>
          <p:cNvSpPr txBox="1">
            <a:spLocks noChangeArrowheads="1"/>
          </p:cNvSpPr>
          <p:nvPr/>
        </p:nvSpPr>
        <p:spPr bwMode="auto">
          <a:xfrm>
            <a:off x="3124200" y="6019800"/>
            <a:ext cx="4419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Trò chơi : ném còn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edge">
                                      <p:cBhvr>
                                        <p:cTn id="7" dur="20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80"/>
                                        </p:tgtEl>
                                        <p:attrNameLst>
                                          <p:attrName>style.visibility</p:attrName>
                                        </p:attrNameLst>
                                      </p:cBhvr>
                                      <p:to>
                                        <p:strVal val="visible"/>
                                      </p:to>
                                    </p:set>
                                    <p:animEffect transition="in" filter="wipe(up)">
                                      <p:cBhvr>
                                        <p:cTn id="12" dur="20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a:srcRect/>
          <a:stretch>
            <a:fillRect/>
          </a:stretch>
        </p:blipFill>
        <p:spPr bwMode="auto">
          <a:xfrm>
            <a:off x="2057400" y="2590800"/>
            <a:ext cx="5029200" cy="3200400"/>
          </a:xfrm>
          <a:prstGeom prst="rect">
            <a:avLst/>
          </a:prstGeom>
          <a:noFill/>
          <a:ln w="9525">
            <a:noFill/>
            <a:miter lim="800000"/>
            <a:headEnd/>
            <a:tailEnd/>
          </a:ln>
        </p:spPr>
      </p:pic>
      <p:sp>
        <p:nvSpPr>
          <p:cNvPr id="10243" name="Text Box 5"/>
          <p:cNvSpPr txBox="1">
            <a:spLocks noChangeArrowheads="1"/>
          </p:cNvSpPr>
          <p:nvPr/>
        </p:nvSpPr>
        <p:spPr bwMode="auto">
          <a:xfrm>
            <a:off x="228600" y="152400"/>
            <a:ext cx="7620000" cy="1016000"/>
          </a:xfrm>
          <a:prstGeom prst="rect">
            <a:avLst/>
          </a:prstGeom>
          <a:noFill/>
          <a:ln w="9525">
            <a:noFill/>
            <a:miter lim="800000"/>
            <a:headEnd/>
            <a:tailEnd/>
          </a:ln>
        </p:spPr>
        <p:txBody>
          <a:bodyPr>
            <a:spAutoFit/>
          </a:bodyPr>
          <a:lstStyle/>
          <a:p>
            <a:pPr>
              <a:spcBef>
                <a:spcPct val="50000"/>
              </a:spcBef>
            </a:pPr>
            <a:r>
              <a:rPr lang="en-US" sz="2400"/>
              <a:t>                   </a:t>
            </a:r>
          </a:p>
          <a:p>
            <a:pPr>
              <a:spcBef>
                <a:spcPct val="50000"/>
              </a:spcBef>
            </a:pPr>
            <a:r>
              <a:rPr lang="en-US" sz="2400" u="sng"/>
              <a:t>Tập làm văn</a:t>
            </a:r>
            <a:r>
              <a:rPr lang="en-US" sz="2400"/>
              <a:t>:</a:t>
            </a:r>
          </a:p>
        </p:txBody>
      </p:sp>
      <p:sp>
        <p:nvSpPr>
          <p:cNvPr id="10244" name="Text Box 6"/>
          <p:cNvSpPr txBox="1">
            <a:spLocks noChangeArrowheads="1"/>
          </p:cNvSpPr>
          <p:nvPr/>
        </p:nvSpPr>
        <p:spPr bwMode="auto">
          <a:xfrm>
            <a:off x="2438400" y="762000"/>
            <a:ext cx="57912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LUYỆN TẬP GIỚI THIỆU ĐỊA PHƯƠNG</a:t>
            </a:r>
          </a:p>
        </p:txBody>
      </p:sp>
      <p:sp>
        <p:nvSpPr>
          <p:cNvPr id="10245" name="Text Box 7"/>
          <p:cNvSpPr txBox="1">
            <a:spLocks noChangeArrowheads="1"/>
          </p:cNvSpPr>
          <p:nvPr/>
        </p:nvSpPr>
        <p:spPr bwMode="auto">
          <a:xfrm>
            <a:off x="685800" y="1371600"/>
            <a:ext cx="7772400" cy="946150"/>
          </a:xfrm>
          <a:prstGeom prst="rect">
            <a:avLst/>
          </a:prstGeom>
          <a:noFill/>
          <a:ln w="9525">
            <a:noFill/>
            <a:miter lim="800000"/>
            <a:headEnd/>
            <a:tailEnd/>
          </a:ln>
        </p:spPr>
        <p:txBody>
          <a:bodyPr>
            <a:spAutoFit/>
          </a:bodyPr>
          <a:lstStyle/>
          <a:p>
            <a:pPr>
              <a:spcBef>
                <a:spcPct val="50000"/>
              </a:spcBef>
            </a:pPr>
            <a:r>
              <a:rPr lang="en-US" sz="2800"/>
              <a:t>a. Quan sát tranh minh họa và và nói tên những trò chơi, lễ hội được vẽ trong tranh.</a:t>
            </a:r>
          </a:p>
        </p:txBody>
      </p:sp>
      <p:sp>
        <p:nvSpPr>
          <p:cNvPr id="6152" name="Text Box 8"/>
          <p:cNvSpPr txBox="1">
            <a:spLocks noChangeArrowheads="1"/>
          </p:cNvSpPr>
          <p:nvPr/>
        </p:nvSpPr>
        <p:spPr bwMode="auto">
          <a:xfrm>
            <a:off x="3352800" y="6019800"/>
            <a:ext cx="4419600" cy="457200"/>
          </a:xfrm>
          <a:prstGeom prst="rect">
            <a:avLst/>
          </a:prstGeom>
          <a:noFill/>
          <a:ln w="9525">
            <a:noFill/>
            <a:miter lim="800000"/>
            <a:headEnd/>
            <a:tailEnd/>
          </a:ln>
        </p:spPr>
        <p:txBody>
          <a:bodyPr>
            <a:spAutoFit/>
          </a:bodyPr>
          <a:lstStyle/>
          <a:p>
            <a:pPr>
              <a:spcBef>
                <a:spcPct val="50000"/>
              </a:spcBef>
            </a:pPr>
            <a:r>
              <a:rPr lang="en-US" sz="2400">
                <a:solidFill>
                  <a:srgbClr val="FF0066"/>
                </a:solidFill>
              </a:rPr>
              <a:t>   Hội bơi trải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edge">
                                      <p:cBhvr>
                                        <p:cTn id="7" dur="20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wipe(up)">
                                      <p:cBhvr>
                                        <p:cTn id="12" dur="20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68</TotalTime>
  <Words>503</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Slide 1</vt:lpstr>
      <vt:lpstr>Slide 2</vt:lpstr>
      <vt:lpstr>Slide 3</vt:lpstr>
      <vt:lpstr>Slide 4</vt:lpstr>
      <vt:lpstr>Slide 5</vt:lpstr>
      <vt:lpstr>Slide 6</vt:lpstr>
      <vt:lpstr>Slide 7</vt:lpstr>
      <vt:lpstr>Slide 8</vt:lpstr>
      <vt:lpstr>Slide 9</vt:lpstr>
      <vt:lpstr>Slide 10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8</cp:revision>
  <dcterms:created xsi:type="dcterms:W3CDTF">2009-12-15T11:10:56Z</dcterms:created>
  <dcterms:modified xsi:type="dcterms:W3CDTF">2016-06-30T01:44:34Z</dcterms:modified>
</cp:coreProperties>
</file>